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9C1AF"/>
    <a:srgbClr val="3CD6C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7628" autoAdjust="0"/>
    <p:restoredTop sz="94660"/>
  </p:normalViewPr>
  <p:slideViewPr>
    <p:cSldViewPr>
      <p:cViewPr varScale="1">
        <p:scale>
          <a:sx n="101" d="100"/>
          <a:sy n="101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Von Neuman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29C1AF"/>
                </a:solidFill>
              </a:rPr>
              <a:t>Hard Disk Drive</a:t>
            </a: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i="1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075240" cy="5040560"/>
          </a:xfrm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en-US" sz="2800" dirty="0"/>
              <a:t>A </a:t>
            </a:r>
            <a:r>
              <a:rPr lang="en-US" sz="2800" b="1" dirty="0"/>
              <a:t>hard disk drive (HDD)</a:t>
            </a:r>
            <a:r>
              <a:rPr lang="en-US" sz="2800" dirty="0"/>
              <a:t> is a data storage device used for storing and retrieving digital information using one or more rigid rapidly rotating disks (platters) coated with magnetic material. </a:t>
            </a:r>
            <a:endParaRPr lang="en-IN" sz="2800" dirty="0"/>
          </a:p>
        </p:txBody>
      </p:sp>
      <p:pic>
        <p:nvPicPr>
          <p:cNvPr id="4" name="Picture 10" descr="81rt4">
            <a:extLst>
              <a:ext uri="{FF2B5EF4-FFF2-40B4-BE49-F238E27FC236}">
                <a16:creationId xmlns:a16="http://schemas.microsoft.com/office/drawing/2014/main" xmlns="" id="{7AF87075-ABA2-4405-BF3D-6B046A957F7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717032"/>
            <a:ext cx="4464496" cy="2880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3996174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1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m para hard disk drive">
            <a:extLst>
              <a:ext uri="{FF2B5EF4-FFF2-40B4-BE49-F238E27FC236}">
                <a16:creationId xmlns:a16="http://schemas.microsoft.com/office/drawing/2014/main" xmlns="" id="{F7D3D70A-EBC3-40E5-A0B7-8FC7925DE3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64334" y="3271138"/>
            <a:ext cx="3891463" cy="2886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2228" name="Rectangle 4">
            <a:extLst>
              <a:ext uri="{FF2B5EF4-FFF2-40B4-BE49-F238E27FC236}">
                <a16:creationId xmlns:a16="http://schemas.microsoft.com/office/drawing/2014/main" xmlns="" id="{335DDA56-4C76-4E89-95E9-9371A33DE6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6978" y="304800"/>
            <a:ext cx="383630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000" i="1" dirty="0">
                <a:latin typeface="+mj-lt"/>
                <a:ea typeface="+mj-ea"/>
                <a:cs typeface="+mj-cs"/>
              </a:rPr>
              <a:t>HARD DISK DRIVE</a:t>
            </a:r>
          </a:p>
        </p:txBody>
      </p:sp>
      <p:sp>
        <p:nvSpPr>
          <p:cNvPr id="52229" name="Rectangle 5">
            <a:extLst>
              <a:ext uri="{FF2B5EF4-FFF2-40B4-BE49-F238E27FC236}">
                <a16:creationId xmlns:a16="http://schemas.microsoft.com/office/drawing/2014/main" xmlns="" id="{D7F8DB09-F32B-4071-AC33-99ED164F92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6" y="1268760"/>
            <a:ext cx="86106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FontTx/>
              <a:buChar char="•"/>
              <a:defRPr/>
            </a:pPr>
            <a:r>
              <a:rPr lang="en-US" sz="2800" dirty="0"/>
              <a:t> It is a  data storage device in a computer.</a:t>
            </a:r>
          </a:p>
          <a:p>
            <a:pPr algn="just">
              <a:buFontTx/>
              <a:buChar char="•"/>
              <a:defRPr/>
            </a:pPr>
            <a:r>
              <a:rPr lang="en-US" sz="2800" dirty="0"/>
              <a:t> It is a secondary storage device. </a:t>
            </a:r>
          </a:p>
          <a:p>
            <a:pPr algn="just">
              <a:buFontTx/>
              <a:buChar char="•"/>
              <a:defRPr/>
            </a:pPr>
            <a:r>
              <a:rPr lang="en-US" sz="2800" dirty="0"/>
              <a:t> Its stored in  0 (or) 1.</a:t>
            </a:r>
          </a:p>
          <a:p>
            <a:pPr algn="just">
              <a:buFontTx/>
              <a:buChar char="•"/>
              <a:defRPr/>
            </a:pPr>
            <a:r>
              <a:rPr lang="en-US" sz="2800" dirty="0"/>
              <a:t> The operating system, software  and most other files are stored in the HDD.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40918B06-D0DC-4BBC-B0D1-E9C4EF45B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6" y="3591176"/>
            <a:ext cx="401726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buFontTx/>
              <a:buChar char="•"/>
              <a:defRPr/>
            </a:pPr>
            <a:r>
              <a:rPr lang="en-US" sz="2800" dirty="0"/>
              <a:t>Its invented in 1954 by IBM.</a:t>
            </a:r>
          </a:p>
          <a:p>
            <a:pPr algn="just">
              <a:buFontTx/>
              <a:buChar char="•"/>
              <a:defRPr/>
            </a:pPr>
            <a:r>
              <a:rPr lang="en-US" sz="2800" dirty="0"/>
              <a:t> Different capacities, such as 10GB, 20GB, 40GB, 80GB  etc.   </a:t>
            </a:r>
          </a:p>
        </p:txBody>
      </p:sp>
    </p:spTree>
    <p:extLst>
      <p:ext uri="{BB962C8B-B14F-4D97-AF65-F5344CB8AC3E}">
        <p14:creationId xmlns:p14="http://schemas.microsoft.com/office/powerpoint/2010/main" xmlns="" val="3256615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z_wdc_hdop">
            <a:extLst>
              <a:ext uri="{FF2B5EF4-FFF2-40B4-BE49-F238E27FC236}">
                <a16:creationId xmlns:a16="http://schemas.microsoft.com/office/drawing/2014/main" xmlns="" id="{87DB0169-BEC1-4739-B400-2AD74FBC71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340768"/>
            <a:ext cx="6948264" cy="5211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D3764194-239E-4A5A-B35A-96C8BE4C8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2531" y="260648"/>
            <a:ext cx="698120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000" i="1" dirty="0">
                <a:latin typeface="+mj-lt"/>
                <a:ea typeface="+mj-ea"/>
                <a:cs typeface="+mj-cs"/>
              </a:rPr>
              <a:t>HARD DISK DRIVE COMPONENTS</a:t>
            </a:r>
          </a:p>
        </p:txBody>
      </p:sp>
    </p:spTree>
    <p:extLst>
      <p:ext uri="{BB962C8B-B14F-4D97-AF65-F5344CB8AC3E}">
        <p14:creationId xmlns:p14="http://schemas.microsoft.com/office/powerpoint/2010/main" xmlns="" val="207561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5">
            <a:extLst>
              <a:ext uri="{FF2B5EF4-FFF2-40B4-BE49-F238E27FC236}">
                <a16:creationId xmlns:a16="http://schemas.microsoft.com/office/drawing/2014/main" xmlns="" id="{5CA0C051-2205-4989-A977-6959D8F549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029200"/>
            <a:ext cx="37861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6147" name="Rectangle 7">
            <a:extLst>
              <a:ext uri="{FF2B5EF4-FFF2-40B4-BE49-F238E27FC236}">
                <a16:creationId xmlns:a16="http://schemas.microsoft.com/office/drawing/2014/main" xmlns="" id="{F837EF88-9719-4B70-B837-27FE0A4715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7150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2400" u="none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  <p:sp>
        <p:nvSpPr>
          <p:cNvPr id="6148" name="Rectangle 8">
            <a:extLst>
              <a:ext uri="{FF2B5EF4-FFF2-40B4-BE49-F238E27FC236}">
                <a16:creationId xmlns:a16="http://schemas.microsoft.com/office/drawing/2014/main" xmlns="" id="{4351725A-E6D3-45A7-86E4-D1A04BB379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687" y="99926"/>
            <a:ext cx="568863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04813" indent="-404813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i="0" u="none" dirty="0"/>
              <a:t>               </a:t>
            </a:r>
            <a:r>
              <a:rPr lang="en-US" altLang="en-US" sz="4000" u="none" dirty="0">
                <a:latin typeface="+mj-lt"/>
                <a:ea typeface="+mj-ea"/>
                <a:cs typeface="+mj-cs"/>
              </a:rPr>
              <a:t>DISK PLATTER </a:t>
            </a:r>
          </a:p>
        </p:txBody>
      </p:sp>
      <p:sp>
        <p:nvSpPr>
          <p:cNvPr id="6151" name="Rectangle 11">
            <a:extLst>
              <a:ext uri="{FF2B5EF4-FFF2-40B4-BE49-F238E27FC236}">
                <a16:creationId xmlns:a16="http://schemas.microsoft.com/office/drawing/2014/main" xmlns="" id="{909E92C0-5C96-4BA1-90BB-2A685845F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2400" i="0" u="none">
              <a:solidFill>
                <a:schemeClr val="tx2"/>
              </a:solidFill>
            </a:endParaRP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xmlns="" id="{1BF97483-649A-4A52-89B4-74A2BD4F8F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1250837"/>
            <a:ext cx="828092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buFontTx/>
              <a:buChar char="•"/>
            </a:pPr>
            <a:r>
              <a:rPr lang="en-US" altLang="en-US" sz="2800" dirty="0"/>
              <a:t> The platter is made up of a magnetic material, in the flat disk         part of the drive. </a:t>
            </a:r>
          </a:p>
          <a:p>
            <a:pPr algn="just">
              <a:buFontTx/>
              <a:buChar char="•"/>
            </a:pPr>
            <a:r>
              <a:rPr lang="en-US" altLang="en-US" sz="2800" dirty="0"/>
              <a:t> The data stored in the platter. </a:t>
            </a:r>
          </a:p>
          <a:p>
            <a:pPr algn="just">
              <a:buFontTx/>
              <a:buChar char="•"/>
            </a:pPr>
            <a:r>
              <a:rPr lang="en-US" altLang="en-US" sz="2800" dirty="0"/>
              <a:t> Each set of magnetic particles is collection a unit called a bit.</a:t>
            </a:r>
          </a:p>
          <a:p>
            <a:pPr algn="just">
              <a:buFontTx/>
              <a:buChar char="•"/>
            </a:pPr>
            <a:r>
              <a:rPr lang="en-US" altLang="en-US" sz="2800" dirty="0"/>
              <a:t> New hard-drive technology uses thin-film metals and glass platters to increase efficiency and drive storage capacity.</a:t>
            </a:r>
          </a:p>
          <a:p>
            <a:pPr>
              <a:defRPr/>
            </a:pPr>
            <a:endParaRPr lang="en-US" sz="2800" dirty="0"/>
          </a:p>
        </p:txBody>
      </p:sp>
      <p:pic>
        <p:nvPicPr>
          <p:cNvPr id="10" name="Picture 5" descr="Computer hard disk drive architecture">
            <a:extLst>
              <a:ext uri="{FF2B5EF4-FFF2-40B4-BE49-F238E27FC236}">
                <a16:creationId xmlns:a16="http://schemas.microsoft.com/office/drawing/2014/main" xmlns="" id="{14B49062-49D8-4FBF-A6C8-57B394BB9F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430846"/>
            <a:ext cx="4459189" cy="1916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39194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5">
            <a:extLst>
              <a:ext uri="{FF2B5EF4-FFF2-40B4-BE49-F238E27FC236}">
                <a16:creationId xmlns:a16="http://schemas.microsoft.com/office/drawing/2014/main" xmlns="" id="{5CA0C051-2205-4989-A977-6959D8F549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029200"/>
            <a:ext cx="37861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6147" name="Rectangle 7">
            <a:extLst>
              <a:ext uri="{FF2B5EF4-FFF2-40B4-BE49-F238E27FC236}">
                <a16:creationId xmlns:a16="http://schemas.microsoft.com/office/drawing/2014/main" xmlns="" id="{F837EF88-9719-4B70-B837-27FE0A4715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7150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2400" u="none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  <p:sp>
        <p:nvSpPr>
          <p:cNvPr id="6150" name="Rectangle 10">
            <a:extLst>
              <a:ext uri="{FF2B5EF4-FFF2-40B4-BE49-F238E27FC236}">
                <a16:creationId xmlns:a16="http://schemas.microsoft.com/office/drawing/2014/main" xmlns="" id="{BE83E458-3CAB-49CB-AEFA-3B8865CA51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800" y="188640"/>
            <a:ext cx="388843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04813" indent="-404813"/>
            <a:r>
              <a:rPr lang="en-US" altLang="en-US" sz="4000" u="none" dirty="0">
                <a:latin typeface="+mj-lt"/>
                <a:ea typeface="+mj-ea"/>
                <a:cs typeface="+mj-cs"/>
              </a:rPr>
              <a:t>STEPPER MOTOR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xmlns="" id="{2C59BF7E-D5CC-4266-A1AB-7AEC7E879A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1160507"/>
            <a:ext cx="828092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altLang="en-US" sz="2800" dirty="0"/>
              <a:t> The platter is made up of a magnetic material, in the flat disk         part of the drive. </a:t>
            </a:r>
          </a:p>
          <a:p>
            <a:pPr indent="-457200">
              <a:buFontTx/>
              <a:buChar char="•"/>
            </a:pPr>
            <a:endParaRPr lang="en-US" altLang="en-US" sz="2800" dirty="0"/>
          </a:p>
          <a:p>
            <a:pPr indent="-457200">
              <a:buFontTx/>
              <a:buChar char="•"/>
            </a:pPr>
            <a:r>
              <a:rPr lang="en-US" altLang="en-US" sz="2800" dirty="0"/>
              <a:t>Use stepper motors for controlling read/write head position.                                                                             </a:t>
            </a:r>
          </a:p>
          <a:p>
            <a:pPr indent="-457200">
              <a:buFontTx/>
              <a:buChar char="•"/>
            </a:pPr>
            <a:r>
              <a:rPr lang="en-US" altLang="en-US" sz="2800" dirty="0"/>
              <a:t> Stepper motors usually use +12V power, but some new low-power drives use +5V power source.</a:t>
            </a:r>
          </a:p>
          <a:p>
            <a:pPr>
              <a:buFontTx/>
              <a:buChar char="•"/>
            </a:pPr>
            <a:endParaRPr lang="en-US" altLang="en-US" sz="2800" dirty="0"/>
          </a:p>
          <a:p>
            <a:pPr>
              <a:defRPr/>
            </a:pPr>
            <a:endParaRPr lang="en-US" sz="2800" dirty="0"/>
          </a:p>
        </p:txBody>
      </p:sp>
      <p:pic>
        <p:nvPicPr>
          <p:cNvPr id="10" name="Picture 5" descr="Computer hard disk drive architecture">
            <a:extLst>
              <a:ext uri="{FF2B5EF4-FFF2-40B4-BE49-F238E27FC236}">
                <a16:creationId xmlns:a16="http://schemas.microsoft.com/office/drawing/2014/main" xmlns="" id="{7DC8FB8F-62CC-4333-86ED-01C30480F8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518998"/>
            <a:ext cx="4459189" cy="1916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88213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5">
            <a:extLst>
              <a:ext uri="{FF2B5EF4-FFF2-40B4-BE49-F238E27FC236}">
                <a16:creationId xmlns:a16="http://schemas.microsoft.com/office/drawing/2014/main" xmlns="" id="{5CA0C051-2205-4989-A977-6959D8F549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029200"/>
            <a:ext cx="37861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6147" name="Rectangle 7">
            <a:extLst>
              <a:ext uri="{FF2B5EF4-FFF2-40B4-BE49-F238E27FC236}">
                <a16:creationId xmlns:a16="http://schemas.microsoft.com/office/drawing/2014/main" xmlns="" id="{F837EF88-9719-4B70-B837-27FE0A4715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7150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2400" u="none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  <p:sp>
        <p:nvSpPr>
          <p:cNvPr id="6151" name="Rectangle 11">
            <a:extLst>
              <a:ext uri="{FF2B5EF4-FFF2-40B4-BE49-F238E27FC236}">
                <a16:creationId xmlns:a16="http://schemas.microsoft.com/office/drawing/2014/main" xmlns="" id="{909E92C0-5C96-4BA1-90BB-2A685845F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2400" i="0" u="none">
              <a:solidFill>
                <a:schemeClr val="tx2"/>
              </a:solidFill>
            </a:endParaRPr>
          </a:p>
        </p:txBody>
      </p:sp>
      <p:sp>
        <p:nvSpPr>
          <p:cNvPr id="6152" name="Rectangle 12">
            <a:extLst>
              <a:ext uri="{FF2B5EF4-FFF2-40B4-BE49-F238E27FC236}">
                <a16:creationId xmlns:a16="http://schemas.microsoft.com/office/drawing/2014/main" xmlns="" id="{B2F7628F-3956-4524-B623-38A0033AE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632" y="324684"/>
            <a:ext cx="662473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000" u="none" dirty="0">
                <a:latin typeface="+mj-lt"/>
                <a:ea typeface="+mj-ea"/>
                <a:cs typeface="+mj-cs"/>
              </a:rPr>
              <a:t>SPINDLE MOTOR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xmlns="" id="{2C59BF7E-D5CC-4266-A1AB-7AEC7E879A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60" y="1463457"/>
            <a:ext cx="806489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altLang="en-US" sz="2800" dirty="0"/>
              <a:t>It control the platter.</a:t>
            </a:r>
          </a:p>
          <a:p>
            <a:pPr>
              <a:buFontTx/>
              <a:buChar char="•"/>
            </a:pPr>
            <a:r>
              <a:rPr lang="en-US" altLang="en-US" sz="2800" dirty="0"/>
              <a:t>This motor rotates at a speed of 3600 to 10,000 </a:t>
            </a:r>
            <a:r>
              <a:rPr lang="en-US" altLang="en-US" sz="2800" dirty="0" err="1"/>
              <a:t>r.p.m</a:t>
            </a:r>
            <a:endParaRPr lang="en-US" altLang="en-US" sz="2800" dirty="0"/>
          </a:p>
          <a:p>
            <a:pPr>
              <a:buFontTx/>
              <a:buChar char="•"/>
            </a:pPr>
            <a:r>
              <a:rPr lang="en-US" altLang="en-US" sz="2800" dirty="0"/>
              <a:t>All the platter moves in the same direction.</a:t>
            </a:r>
          </a:p>
          <a:p>
            <a:pPr indent="-457200">
              <a:buFontTx/>
              <a:buChar char="•"/>
            </a:pPr>
            <a:endParaRPr lang="en-US" altLang="en-US" sz="2800" dirty="0"/>
          </a:p>
          <a:p>
            <a:pPr>
              <a:buFontTx/>
              <a:buChar char="•"/>
            </a:pPr>
            <a:endParaRPr lang="en-US" altLang="en-US" sz="2800" dirty="0"/>
          </a:p>
          <a:p>
            <a:pPr>
              <a:defRPr/>
            </a:pPr>
            <a:endParaRPr lang="en-US" sz="2800" dirty="0"/>
          </a:p>
        </p:txBody>
      </p:sp>
      <p:pic>
        <p:nvPicPr>
          <p:cNvPr id="8" name="Picture 5" descr="Computer hard disk drive architecture">
            <a:extLst>
              <a:ext uri="{FF2B5EF4-FFF2-40B4-BE49-F238E27FC236}">
                <a16:creationId xmlns:a16="http://schemas.microsoft.com/office/drawing/2014/main" xmlns="" id="{702AAE36-68CA-4BEA-9758-FE2089992F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430846"/>
            <a:ext cx="4459189" cy="1916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05885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</TotalTime>
  <Words>222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Von Neuman</vt:lpstr>
      <vt:lpstr>Introduction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covan</cp:lastModifiedBy>
  <cp:revision>43</cp:revision>
  <dcterms:created xsi:type="dcterms:W3CDTF">2017-03-08T21:43:37Z</dcterms:created>
  <dcterms:modified xsi:type="dcterms:W3CDTF">2017-11-27T21:18:06Z</dcterms:modified>
</cp:coreProperties>
</file>